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
  </p:notesMasterIdLst>
  <p:handoutMasterIdLst>
    <p:handoutMasterId r:id="rId6"/>
  </p:handoutMasterIdLst>
  <p:sldIdLst>
    <p:sldId id="256" r:id="rId2"/>
    <p:sldId id="259" r:id="rId3"/>
    <p:sldId id="274" r:id="rId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w Cen MT" pitchFamily="34" charset="0"/>
        <a:ea typeface="+mn-ea"/>
        <a:cs typeface="+mn-cs"/>
      </a:defRPr>
    </a:lvl1pPr>
    <a:lvl2pPr marL="457200" algn="l" rtl="0" fontAlgn="base">
      <a:spcBef>
        <a:spcPct val="0"/>
      </a:spcBef>
      <a:spcAft>
        <a:spcPct val="0"/>
      </a:spcAft>
      <a:defRPr kern="1200">
        <a:solidFill>
          <a:schemeClr val="tx1"/>
        </a:solidFill>
        <a:latin typeface="Tw Cen MT" pitchFamily="34" charset="0"/>
        <a:ea typeface="+mn-ea"/>
        <a:cs typeface="+mn-cs"/>
      </a:defRPr>
    </a:lvl2pPr>
    <a:lvl3pPr marL="914400" algn="l" rtl="0" fontAlgn="base">
      <a:spcBef>
        <a:spcPct val="0"/>
      </a:spcBef>
      <a:spcAft>
        <a:spcPct val="0"/>
      </a:spcAft>
      <a:defRPr kern="1200">
        <a:solidFill>
          <a:schemeClr val="tx1"/>
        </a:solidFill>
        <a:latin typeface="Tw Cen MT" pitchFamily="34" charset="0"/>
        <a:ea typeface="+mn-ea"/>
        <a:cs typeface="+mn-cs"/>
      </a:defRPr>
    </a:lvl3pPr>
    <a:lvl4pPr marL="1371600" algn="l" rtl="0" fontAlgn="base">
      <a:spcBef>
        <a:spcPct val="0"/>
      </a:spcBef>
      <a:spcAft>
        <a:spcPct val="0"/>
      </a:spcAft>
      <a:defRPr kern="1200">
        <a:solidFill>
          <a:schemeClr val="tx1"/>
        </a:solidFill>
        <a:latin typeface="Tw Cen MT" pitchFamily="34" charset="0"/>
        <a:ea typeface="+mn-ea"/>
        <a:cs typeface="+mn-cs"/>
      </a:defRPr>
    </a:lvl4pPr>
    <a:lvl5pPr marL="1828800" algn="l" rtl="0" fontAlgn="base">
      <a:spcBef>
        <a:spcPct val="0"/>
      </a:spcBef>
      <a:spcAft>
        <a:spcPct val="0"/>
      </a:spcAft>
      <a:defRPr kern="1200">
        <a:solidFill>
          <a:schemeClr val="tx1"/>
        </a:solidFill>
        <a:latin typeface="Tw Cen MT" pitchFamily="34" charset="0"/>
        <a:ea typeface="+mn-ea"/>
        <a:cs typeface="+mn-cs"/>
      </a:defRPr>
    </a:lvl5pPr>
    <a:lvl6pPr marL="2286000" algn="l" defTabSz="914400" rtl="0" eaLnBrk="1" latinLnBrk="0" hangingPunct="1">
      <a:defRPr kern="1200">
        <a:solidFill>
          <a:schemeClr val="tx1"/>
        </a:solidFill>
        <a:latin typeface="Tw Cen MT" pitchFamily="34" charset="0"/>
        <a:ea typeface="+mn-ea"/>
        <a:cs typeface="+mn-cs"/>
      </a:defRPr>
    </a:lvl6pPr>
    <a:lvl7pPr marL="2743200" algn="l" defTabSz="914400" rtl="0" eaLnBrk="1" latinLnBrk="0" hangingPunct="1">
      <a:defRPr kern="1200">
        <a:solidFill>
          <a:schemeClr val="tx1"/>
        </a:solidFill>
        <a:latin typeface="Tw Cen MT" pitchFamily="34" charset="0"/>
        <a:ea typeface="+mn-ea"/>
        <a:cs typeface="+mn-cs"/>
      </a:defRPr>
    </a:lvl7pPr>
    <a:lvl8pPr marL="3200400" algn="l" defTabSz="914400" rtl="0" eaLnBrk="1" latinLnBrk="0" hangingPunct="1">
      <a:defRPr kern="1200">
        <a:solidFill>
          <a:schemeClr val="tx1"/>
        </a:solidFill>
        <a:latin typeface="Tw Cen MT" pitchFamily="34" charset="0"/>
        <a:ea typeface="+mn-ea"/>
        <a:cs typeface="+mn-cs"/>
      </a:defRPr>
    </a:lvl8pPr>
    <a:lvl9pPr marL="3657600" algn="l" defTabSz="914400" rtl="0" eaLnBrk="1" latinLnBrk="0" hangingPunct="1">
      <a:defRPr kern="1200">
        <a:solidFill>
          <a:schemeClr val="tx1"/>
        </a:solidFill>
        <a:latin typeface="Tw Cen M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9139"/>
    <a:srgbClr val="85C35C"/>
    <a:srgbClr val="336699"/>
    <a:srgbClr val="60AFDD"/>
    <a:srgbClr val="080808"/>
    <a:srgbClr val="546856"/>
    <a:srgbClr val="78BCF2"/>
    <a:srgbClr val="C1A875"/>
    <a:srgbClr val="255397"/>
    <a:srgbClr val="D88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7830CA-8310-4E38-AE8B-76EFAE29F1CC}" v="8" dt="2019-06-27T19:32:59.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626" autoAdjust="0"/>
  </p:normalViewPr>
  <p:slideViewPr>
    <p:cSldViewPr>
      <p:cViewPr varScale="1">
        <p:scale>
          <a:sx n="58" d="100"/>
          <a:sy n="58" d="100"/>
        </p:scale>
        <p:origin x="3466" y="53"/>
      </p:cViewPr>
      <p:guideLst>
        <p:guide orient="horz" pos="2160"/>
        <p:guide pos="2880"/>
      </p:guideLst>
    </p:cSldViewPr>
  </p:slideViewPr>
  <p:notesTextViewPr>
    <p:cViewPr>
      <p:scale>
        <a:sx n="125" d="100"/>
        <a:sy n="125" d="100"/>
      </p:scale>
      <p:origin x="0" y="-1205"/>
    </p:cViewPr>
  </p:notesTextViewPr>
  <p:sorterViewPr>
    <p:cViewPr>
      <p:scale>
        <a:sx n="125" d="100"/>
        <a:sy n="125" d="100"/>
      </p:scale>
      <p:origin x="0" y="7458"/>
    </p:cViewPr>
  </p:sorterViewPr>
  <p:notesViewPr>
    <p:cSldViewPr>
      <p:cViewPr varScale="1">
        <p:scale>
          <a:sx n="83" d="100"/>
          <a:sy n="83" d="100"/>
        </p:scale>
        <p:origin x="-19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5" Type="http://schemas.openxmlformats.org/officeDocument/2006/relationships/customXml" Target="../customXml/item3.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 Id="rId14"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t, Christina M." userId="f0ec64dc-9a37-4e81-8588-f7d6dc015f6d" providerId="ADAL" clId="{BF7830CA-8310-4E38-AE8B-76EFAE29F1CC}"/>
    <pc:docChg chg="custSel modSld">
      <pc:chgData name="Holt, Christina M." userId="f0ec64dc-9a37-4e81-8588-f7d6dc015f6d" providerId="ADAL" clId="{BF7830CA-8310-4E38-AE8B-76EFAE29F1CC}" dt="2019-06-27T19:33:09.338" v="111" actId="20577"/>
      <pc:docMkLst>
        <pc:docMk/>
      </pc:docMkLst>
      <pc:sldChg chg="modNotesTx">
        <pc:chgData name="Holt, Christina M." userId="f0ec64dc-9a37-4e81-8588-f7d6dc015f6d" providerId="ADAL" clId="{BF7830CA-8310-4E38-AE8B-76EFAE29F1CC}" dt="2019-06-27T19:31:56.543" v="63" actId="20577"/>
        <pc:sldMkLst>
          <pc:docMk/>
          <pc:sldMk cId="3063410339" sldId="259"/>
        </pc:sldMkLst>
      </pc:sldChg>
      <pc:sldChg chg="modNotesTx">
        <pc:chgData name="Holt, Christina M." userId="f0ec64dc-9a37-4e81-8588-f7d6dc015f6d" providerId="ADAL" clId="{BF7830CA-8310-4E38-AE8B-76EFAE29F1CC}" dt="2019-06-27T19:33:09.338" v="111" actId="20577"/>
        <pc:sldMkLst>
          <pc:docMk/>
          <pc:sldMk cId="2092454353" sldId="274"/>
        </pc:sldMkLst>
      </pc:sldChg>
    </pc:docChg>
  </pc:docChgLst>
  <pc:docChgLst>
    <pc:chgData name="Holt, Christina M." userId="f0ec64dc-9a37-4e81-8588-f7d6dc015f6d" providerId="ADAL" clId="{510D9F6A-C2C0-4FD0-BEA1-6D7EFFA2A844}"/>
    <pc:docChg chg="undo custSel delSld modSld">
      <pc:chgData name="Holt, Christina M." userId="f0ec64dc-9a37-4e81-8588-f7d6dc015f6d" providerId="ADAL" clId="{510D9F6A-C2C0-4FD0-BEA1-6D7EFFA2A844}" dt="2019-06-24T19:47:29.386" v="2400" actId="20577"/>
      <pc:docMkLst>
        <pc:docMk/>
      </pc:docMkLst>
      <pc:sldChg chg="modNotesTx">
        <pc:chgData name="Holt, Christina M." userId="f0ec64dc-9a37-4e81-8588-f7d6dc015f6d" providerId="ADAL" clId="{510D9F6A-C2C0-4FD0-BEA1-6D7EFFA2A844}" dt="2019-06-24T19:33:22.156" v="1501" actId="113"/>
        <pc:sldMkLst>
          <pc:docMk/>
          <pc:sldMk cId="0" sldId="256"/>
        </pc:sldMkLst>
      </pc:sldChg>
      <pc:sldChg chg="modNotesTx">
        <pc:chgData name="Holt, Christina M." userId="f0ec64dc-9a37-4e81-8588-f7d6dc015f6d" providerId="ADAL" clId="{510D9F6A-C2C0-4FD0-BEA1-6D7EFFA2A844}" dt="2019-06-24T19:36:17.267" v="1562" actId="20577"/>
        <pc:sldMkLst>
          <pc:docMk/>
          <pc:sldMk cId="3063410339" sldId="259"/>
        </pc:sldMkLst>
      </pc:sldChg>
      <pc:sldChg chg="modNotesTx">
        <pc:chgData name="Holt, Christina M." userId="f0ec64dc-9a37-4e81-8588-f7d6dc015f6d" providerId="ADAL" clId="{510D9F6A-C2C0-4FD0-BEA1-6D7EFFA2A844}" dt="2019-06-24T19:47:29.386" v="2400" actId="20577"/>
        <pc:sldMkLst>
          <pc:docMk/>
          <pc:sldMk cId="2092454353" sldId="27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B04C7-9608-474C-B03A-4FF7228B09E3}" type="doc">
      <dgm:prSet loTypeId="urn:microsoft.com/office/officeart/2005/8/layout/cycle8" loCatId="cycle" qsTypeId="urn:microsoft.com/office/officeart/2005/8/quickstyle/simple1" qsCatId="simple" csTypeId="urn:microsoft.com/office/officeart/2005/8/colors/colorful1" csCatId="colorful" phldr="1"/>
      <dgm:spPr/>
    </dgm:pt>
    <dgm:pt modelId="{2E9B6FEE-E118-4B2F-972C-1362F657E7D3}">
      <dgm:prSet phldrT="[Text]" custT="1"/>
      <dgm:spPr/>
      <dgm:t>
        <a:bodyPr/>
        <a:lstStyle/>
        <a:p>
          <a:r>
            <a:rPr lang="en-US" sz="2000" dirty="0"/>
            <a:t>Poverty and jobs</a:t>
          </a:r>
        </a:p>
        <a:p>
          <a:endParaRPr lang="en-US" sz="2000" dirty="0"/>
        </a:p>
      </dgm:t>
    </dgm:pt>
    <dgm:pt modelId="{B8CACAE9-5BC7-44C8-BE0E-D46FE01F246B}" type="parTrans" cxnId="{12C28D0B-DF15-4A96-BB13-2AA1402CFBFB}">
      <dgm:prSet/>
      <dgm:spPr/>
      <dgm:t>
        <a:bodyPr/>
        <a:lstStyle/>
        <a:p>
          <a:endParaRPr lang="en-US"/>
        </a:p>
      </dgm:t>
    </dgm:pt>
    <dgm:pt modelId="{C07F3502-FF22-4834-B226-286A88559BC4}" type="sibTrans" cxnId="{12C28D0B-DF15-4A96-BB13-2AA1402CFBFB}">
      <dgm:prSet/>
      <dgm:spPr/>
      <dgm:t>
        <a:bodyPr/>
        <a:lstStyle/>
        <a:p>
          <a:endParaRPr lang="en-US"/>
        </a:p>
      </dgm:t>
    </dgm:pt>
    <dgm:pt modelId="{D733F41B-8D19-4A59-B661-58D2A3D397BB}">
      <dgm:prSet phldrT="[Text]" custT="1"/>
      <dgm:spPr/>
      <dgm:t>
        <a:bodyPr/>
        <a:lstStyle/>
        <a:p>
          <a:endParaRPr lang="en-US" sz="2000" dirty="0"/>
        </a:p>
        <a:p>
          <a:r>
            <a:rPr lang="en-US" sz="2000" dirty="0"/>
            <a:t>Behavioral health</a:t>
          </a:r>
        </a:p>
      </dgm:t>
    </dgm:pt>
    <dgm:pt modelId="{F6C974D4-A542-4869-A960-986D87D5B200}" type="parTrans" cxnId="{86D6FE94-CF27-4F9B-8B64-EEBED6A6EA8E}">
      <dgm:prSet/>
      <dgm:spPr/>
      <dgm:t>
        <a:bodyPr/>
        <a:lstStyle/>
        <a:p>
          <a:endParaRPr lang="en-US"/>
        </a:p>
      </dgm:t>
    </dgm:pt>
    <dgm:pt modelId="{C6696E9E-945B-48F9-838E-4265D2F15E04}" type="sibTrans" cxnId="{86D6FE94-CF27-4F9B-8B64-EEBED6A6EA8E}">
      <dgm:prSet/>
      <dgm:spPr/>
      <dgm:t>
        <a:bodyPr/>
        <a:lstStyle/>
        <a:p>
          <a:endParaRPr lang="en-US"/>
        </a:p>
      </dgm:t>
    </dgm:pt>
    <dgm:pt modelId="{D0B98A77-28FE-47CD-AA52-5642F098CF9F}">
      <dgm:prSet phldrT="[Text]" custT="1"/>
      <dgm:spPr/>
      <dgm:t>
        <a:bodyPr/>
        <a:lstStyle/>
        <a:p>
          <a:r>
            <a:rPr lang="en-US" sz="2000" dirty="0"/>
            <a:t>Safe and affordable housing</a:t>
          </a:r>
        </a:p>
        <a:p>
          <a:endParaRPr lang="en-US" sz="2000" dirty="0"/>
        </a:p>
      </dgm:t>
    </dgm:pt>
    <dgm:pt modelId="{758BA060-712B-4531-A35C-AA2BF05B6231}" type="parTrans" cxnId="{5812F15D-91AB-4175-A42F-029D6B00A1AA}">
      <dgm:prSet/>
      <dgm:spPr/>
      <dgm:t>
        <a:bodyPr/>
        <a:lstStyle/>
        <a:p>
          <a:endParaRPr lang="en-US"/>
        </a:p>
      </dgm:t>
    </dgm:pt>
    <dgm:pt modelId="{7C28AB43-4325-4B93-97C9-3A52F897D42E}" type="sibTrans" cxnId="{5812F15D-91AB-4175-A42F-029D6B00A1AA}">
      <dgm:prSet/>
      <dgm:spPr/>
      <dgm:t>
        <a:bodyPr/>
        <a:lstStyle/>
        <a:p>
          <a:endParaRPr lang="en-US"/>
        </a:p>
      </dgm:t>
    </dgm:pt>
    <dgm:pt modelId="{9CF3467D-E5E2-4D32-B0AC-40269DB88479}">
      <dgm:prSet custT="1"/>
      <dgm:spPr/>
      <dgm:t>
        <a:bodyPr/>
        <a:lstStyle/>
        <a:p>
          <a:endParaRPr lang="en-US" sz="2000" dirty="0"/>
        </a:p>
        <a:p>
          <a:endParaRPr lang="en-US" sz="2000" dirty="0"/>
        </a:p>
        <a:p>
          <a:r>
            <a:rPr lang="en-US" sz="2000" dirty="0"/>
            <a:t>Access to healthy food and physical activity</a:t>
          </a:r>
        </a:p>
      </dgm:t>
    </dgm:pt>
    <dgm:pt modelId="{107A56FA-D93F-4FCC-99F3-AFF4C4816693}" type="parTrans" cxnId="{7D35AAB6-0C64-47F1-89AF-2C0E01E1CB9A}">
      <dgm:prSet/>
      <dgm:spPr/>
      <dgm:t>
        <a:bodyPr/>
        <a:lstStyle/>
        <a:p>
          <a:endParaRPr lang="en-US"/>
        </a:p>
      </dgm:t>
    </dgm:pt>
    <dgm:pt modelId="{572A116A-8E30-4556-BBAA-C90F0191464D}" type="sibTrans" cxnId="{7D35AAB6-0C64-47F1-89AF-2C0E01E1CB9A}">
      <dgm:prSet/>
      <dgm:spPr/>
      <dgm:t>
        <a:bodyPr/>
        <a:lstStyle/>
        <a:p>
          <a:endParaRPr lang="en-US"/>
        </a:p>
      </dgm:t>
    </dgm:pt>
    <dgm:pt modelId="{32E078F0-18E4-4719-9B85-B6DC6BB13403}" type="pres">
      <dgm:prSet presAssocID="{057B04C7-9608-474C-B03A-4FF7228B09E3}" presName="compositeShape" presStyleCnt="0">
        <dgm:presLayoutVars>
          <dgm:chMax val="7"/>
          <dgm:dir/>
          <dgm:resizeHandles val="exact"/>
        </dgm:presLayoutVars>
      </dgm:prSet>
      <dgm:spPr/>
    </dgm:pt>
    <dgm:pt modelId="{6ECA740B-2EF1-49B6-8754-FA60C64498CA}" type="pres">
      <dgm:prSet presAssocID="{057B04C7-9608-474C-B03A-4FF7228B09E3}" presName="wedge1" presStyleLbl="node1" presStyleIdx="0" presStyleCnt="4"/>
      <dgm:spPr/>
    </dgm:pt>
    <dgm:pt modelId="{A67D1383-537A-4D61-BAD7-2201ADC76BA7}" type="pres">
      <dgm:prSet presAssocID="{057B04C7-9608-474C-B03A-4FF7228B09E3}" presName="dummy1a" presStyleCnt="0"/>
      <dgm:spPr/>
    </dgm:pt>
    <dgm:pt modelId="{0648A398-8289-4F7E-933C-B21A73FC0A2E}" type="pres">
      <dgm:prSet presAssocID="{057B04C7-9608-474C-B03A-4FF7228B09E3}" presName="dummy1b" presStyleCnt="0"/>
      <dgm:spPr/>
    </dgm:pt>
    <dgm:pt modelId="{998A0013-40E8-46BA-9A20-E6E5A11CAAA8}" type="pres">
      <dgm:prSet presAssocID="{057B04C7-9608-474C-B03A-4FF7228B09E3}" presName="wedge1Tx" presStyleLbl="node1" presStyleIdx="0" presStyleCnt="4">
        <dgm:presLayoutVars>
          <dgm:chMax val="0"/>
          <dgm:chPref val="0"/>
          <dgm:bulletEnabled val="1"/>
        </dgm:presLayoutVars>
      </dgm:prSet>
      <dgm:spPr/>
    </dgm:pt>
    <dgm:pt modelId="{80CB9F7C-6C59-490B-B558-C61962C048F8}" type="pres">
      <dgm:prSet presAssocID="{057B04C7-9608-474C-B03A-4FF7228B09E3}" presName="wedge2" presStyleLbl="node1" presStyleIdx="1" presStyleCnt="4"/>
      <dgm:spPr/>
    </dgm:pt>
    <dgm:pt modelId="{24F3244B-80D0-470A-95F4-2ECCFECA2CEF}" type="pres">
      <dgm:prSet presAssocID="{057B04C7-9608-474C-B03A-4FF7228B09E3}" presName="dummy2a" presStyleCnt="0"/>
      <dgm:spPr/>
    </dgm:pt>
    <dgm:pt modelId="{8E90747B-06D8-4436-B32E-6631E4D3B813}" type="pres">
      <dgm:prSet presAssocID="{057B04C7-9608-474C-B03A-4FF7228B09E3}" presName="dummy2b" presStyleCnt="0"/>
      <dgm:spPr/>
    </dgm:pt>
    <dgm:pt modelId="{61CA94D5-AE27-4785-A2D7-7F46E129FCC1}" type="pres">
      <dgm:prSet presAssocID="{057B04C7-9608-474C-B03A-4FF7228B09E3}" presName="wedge2Tx" presStyleLbl="node1" presStyleIdx="1" presStyleCnt="4">
        <dgm:presLayoutVars>
          <dgm:chMax val="0"/>
          <dgm:chPref val="0"/>
          <dgm:bulletEnabled val="1"/>
        </dgm:presLayoutVars>
      </dgm:prSet>
      <dgm:spPr/>
    </dgm:pt>
    <dgm:pt modelId="{2CB1FA1B-1863-4C3B-B96C-BD9996022767}" type="pres">
      <dgm:prSet presAssocID="{057B04C7-9608-474C-B03A-4FF7228B09E3}" presName="wedge3" presStyleLbl="node1" presStyleIdx="2" presStyleCnt="4"/>
      <dgm:spPr/>
    </dgm:pt>
    <dgm:pt modelId="{D84A2823-287D-42FF-A636-1D5629DE5C0E}" type="pres">
      <dgm:prSet presAssocID="{057B04C7-9608-474C-B03A-4FF7228B09E3}" presName="dummy3a" presStyleCnt="0"/>
      <dgm:spPr/>
    </dgm:pt>
    <dgm:pt modelId="{9B1EDFCD-2E77-4FE8-B156-83658FA26F40}" type="pres">
      <dgm:prSet presAssocID="{057B04C7-9608-474C-B03A-4FF7228B09E3}" presName="dummy3b" presStyleCnt="0"/>
      <dgm:spPr/>
    </dgm:pt>
    <dgm:pt modelId="{A3B3FCE8-ED24-4FFE-90C1-60F88D6112CF}" type="pres">
      <dgm:prSet presAssocID="{057B04C7-9608-474C-B03A-4FF7228B09E3}" presName="wedge3Tx" presStyleLbl="node1" presStyleIdx="2" presStyleCnt="4">
        <dgm:presLayoutVars>
          <dgm:chMax val="0"/>
          <dgm:chPref val="0"/>
          <dgm:bulletEnabled val="1"/>
        </dgm:presLayoutVars>
      </dgm:prSet>
      <dgm:spPr/>
    </dgm:pt>
    <dgm:pt modelId="{7D66AABF-CD84-4861-AC0F-927FB60E3D1C}" type="pres">
      <dgm:prSet presAssocID="{057B04C7-9608-474C-B03A-4FF7228B09E3}" presName="wedge4" presStyleLbl="node1" presStyleIdx="3" presStyleCnt="4"/>
      <dgm:spPr/>
    </dgm:pt>
    <dgm:pt modelId="{D9175566-227E-472E-930F-F589E3EDE4D6}" type="pres">
      <dgm:prSet presAssocID="{057B04C7-9608-474C-B03A-4FF7228B09E3}" presName="dummy4a" presStyleCnt="0"/>
      <dgm:spPr/>
    </dgm:pt>
    <dgm:pt modelId="{0483BC80-9801-409C-B401-EDB9A014E875}" type="pres">
      <dgm:prSet presAssocID="{057B04C7-9608-474C-B03A-4FF7228B09E3}" presName="dummy4b" presStyleCnt="0"/>
      <dgm:spPr/>
    </dgm:pt>
    <dgm:pt modelId="{F3A69BEB-45F2-4B2C-86E4-E6B58A0F105E}" type="pres">
      <dgm:prSet presAssocID="{057B04C7-9608-474C-B03A-4FF7228B09E3}" presName="wedge4Tx" presStyleLbl="node1" presStyleIdx="3" presStyleCnt="4">
        <dgm:presLayoutVars>
          <dgm:chMax val="0"/>
          <dgm:chPref val="0"/>
          <dgm:bulletEnabled val="1"/>
        </dgm:presLayoutVars>
      </dgm:prSet>
      <dgm:spPr/>
    </dgm:pt>
    <dgm:pt modelId="{FAEAF2F0-699A-4361-A403-E4E683E761FC}" type="pres">
      <dgm:prSet presAssocID="{C07F3502-FF22-4834-B226-286A88559BC4}" presName="arrowWedge1" presStyleLbl="fgSibTrans2D1" presStyleIdx="0" presStyleCnt="4"/>
      <dgm:spPr/>
    </dgm:pt>
    <dgm:pt modelId="{D3F857AD-54DF-4695-8CEF-695A7F6B286A}" type="pres">
      <dgm:prSet presAssocID="{572A116A-8E30-4556-BBAA-C90F0191464D}" presName="arrowWedge2" presStyleLbl="fgSibTrans2D1" presStyleIdx="1" presStyleCnt="4"/>
      <dgm:spPr/>
    </dgm:pt>
    <dgm:pt modelId="{CD7097FE-51EA-478D-AE9A-94800B7A8CDF}" type="pres">
      <dgm:prSet presAssocID="{C6696E9E-945B-48F9-838E-4265D2F15E04}" presName="arrowWedge3" presStyleLbl="fgSibTrans2D1" presStyleIdx="2" presStyleCnt="4"/>
      <dgm:spPr/>
    </dgm:pt>
    <dgm:pt modelId="{99F9FEDA-E3B5-47D2-BEDD-4F31396E13A3}" type="pres">
      <dgm:prSet presAssocID="{7C28AB43-4325-4B93-97C9-3A52F897D42E}" presName="arrowWedge4" presStyleLbl="fgSibTrans2D1" presStyleIdx="3" presStyleCnt="4"/>
      <dgm:spPr/>
    </dgm:pt>
  </dgm:ptLst>
  <dgm:cxnLst>
    <dgm:cxn modelId="{702DD706-B0DB-471C-AF49-D399B39C6CD6}" type="presOf" srcId="{9CF3467D-E5E2-4D32-B0AC-40269DB88479}" destId="{80CB9F7C-6C59-490B-B558-C61962C048F8}" srcOrd="0" destOrd="0" presId="urn:microsoft.com/office/officeart/2005/8/layout/cycle8"/>
    <dgm:cxn modelId="{384EFF0A-C374-40CE-9AEB-B9F42A5FDDE8}" type="presOf" srcId="{9CF3467D-E5E2-4D32-B0AC-40269DB88479}" destId="{61CA94D5-AE27-4785-A2D7-7F46E129FCC1}" srcOrd="1" destOrd="0" presId="urn:microsoft.com/office/officeart/2005/8/layout/cycle8"/>
    <dgm:cxn modelId="{12C28D0B-DF15-4A96-BB13-2AA1402CFBFB}" srcId="{057B04C7-9608-474C-B03A-4FF7228B09E3}" destId="{2E9B6FEE-E118-4B2F-972C-1362F657E7D3}" srcOrd="0" destOrd="0" parTransId="{B8CACAE9-5BC7-44C8-BE0E-D46FE01F246B}" sibTransId="{C07F3502-FF22-4834-B226-286A88559BC4}"/>
    <dgm:cxn modelId="{A0DF441B-3380-4F9B-8A8B-D09BA8AE374E}" type="presOf" srcId="{D733F41B-8D19-4A59-B661-58D2A3D397BB}" destId="{2CB1FA1B-1863-4C3B-B96C-BD9996022767}" srcOrd="0" destOrd="0" presId="urn:microsoft.com/office/officeart/2005/8/layout/cycle8"/>
    <dgm:cxn modelId="{FED23520-7927-4F1B-9FEA-0649193A362E}" type="presOf" srcId="{D0B98A77-28FE-47CD-AA52-5642F098CF9F}" destId="{F3A69BEB-45F2-4B2C-86E4-E6B58A0F105E}" srcOrd="1" destOrd="0" presId="urn:microsoft.com/office/officeart/2005/8/layout/cycle8"/>
    <dgm:cxn modelId="{73F8CE22-6AB4-4C3D-A381-8E6AE7AC46D6}" type="presOf" srcId="{2E9B6FEE-E118-4B2F-972C-1362F657E7D3}" destId="{6ECA740B-2EF1-49B6-8754-FA60C64498CA}" srcOrd="0" destOrd="0" presId="urn:microsoft.com/office/officeart/2005/8/layout/cycle8"/>
    <dgm:cxn modelId="{2680CA23-E540-44BA-8161-9FFCB746CB07}" type="presOf" srcId="{D733F41B-8D19-4A59-B661-58D2A3D397BB}" destId="{A3B3FCE8-ED24-4FFE-90C1-60F88D6112CF}" srcOrd="1" destOrd="0" presId="urn:microsoft.com/office/officeart/2005/8/layout/cycle8"/>
    <dgm:cxn modelId="{5812F15D-91AB-4175-A42F-029D6B00A1AA}" srcId="{057B04C7-9608-474C-B03A-4FF7228B09E3}" destId="{D0B98A77-28FE-47CD-AA52-5642F098CF9F}" srcOrd="3" destOrd="0" parTransId="{758BA060-712B-4531-A35C-AA2BF05B6231}" sibTransId="{7C28AB43-4325-4B93-97C9-3A52F897D42E}"/>
    <dgm:cxn modelId="{623B4E82-113B-47A2-AD88-BF54BD33961F}" type="presOf" srcId="{2E9B6FEE-E118-4B2F-972C-1362F657E7D3}" destId="{998A0013-40E8-46BA-9A20-E6E5A11CAAA8}" srcOrd="1" destOrd="0" presId="urn:microsoft.com/office/officeart/2005/8/layout/cycle8"/>
    <dgm:cxn modelId="{E9ED9D8A-1972-43B7-A1FA-CFB0775123CF}" type="presOf" srcId="{057B04C7-9608-474C-B03A-4FF7228B09E3}" destId="{32E078F0-18E4-4719-9B85-B6DC6BB13403}" srcOrd="0" destOrd="0" presId="urn:microsoft.com/office/officeart/2005/8/layout/cycle8"/>
    <dgm:cxn modelId="{86D6FE94-CF27-4F9B-8B64-EEBED6A6EA8E}" srcId="{057B04C7-9608-474C-B03A-4FF7228B09E3}" destId="{D733F41B-8D19-4A59-B661-58D2A3D397BB}" srcOrd="2" destOrd="0" parTransId="{F6C974D4-A542-4869-A960-986D87D5B200}" sibTransId="{C6696E9E-945B-48F9-838E-4265D2F15E04}"/>
    <dgm:cxn modelId="{71E3F7AB-7E4F-409A-9E49-92034CD3D5A8}" type="presOf" srcId="{D0B98A77-28FE-47CD-AA52-5642F098CF9F}" destId="{7D66AABF-CD84-4861-AC0F-927FB60E3D1C}" srcOrd="0" destOrd="0" presId="urn:microsoft.com/office/officeart/2005/8/layout/cycle8"/>
    <dgm:cxn modelId="{7D35AAB6-0C64-47F1-89AF-2C0E01E1CB9A}" srcId="{057B04C7-9608-474C-B03A-4FF7228B09E3}" destId="{9CF3467D-E5E2-4D32-B0AC-40269DB88479}" srcOrd="1" destOrd="0" parTransId="{107A56FA-D93F-4FCC-99F3-AFF4C4816693}" sibTransId="{572A116A-8E30-4556-BBAA-C90F0191464D}"/>
    <dgm:cxn modelId="{56E3A90B-41EE-413B-95EA-0F11B3A5277C}" type="presParOf" srcId="{32E078F0-18E4-4719-9B85-B6DC6BB13403}" destId="{6ECA740B-2EF1-49B6-8754-FA60C64498CA}" srcOrd="0" destOrd="0" presId="urn:microsoft.com/office/officeart/2005/8/layout/cycle8"/>
    <dgm:cxn modelId="{29C98E43-4101-4FCE-887B-BC44640BAA3E}" type="presParOf" srcId="{32E078F0-18E4-4719-9B85-B6DC6BB13403}" destId="{A67D1383-537A-4D61-BAD7-2201ADC76BA7}" srcOrd="1" destOrd="0" presId="urn:microsoft.com/office/officeart/2005/8/layout/cycle8"/>
    <dgm:cxn modelId="{D19A1B03-A94B-4694-B89E-E99CF4437173}" type="presParOf" srcId="{32E078F0-18E4-4719-9B85-B6DC6BB13403}" destId="{0648A398-8289-4F7E-933C-B21A73FC0A2E}" srcOrd="2" destOrd="0" presId="urn:microsoft.com/office/officeart/2005/8/layout/cycle8"/>
    <dgm:cxn modelId="{5CCA0FDD-FE95-4DBF-B7CC-769B5B6DD555}" type="presParOf" srcId="{32E078F0-18E4-4719-9B85-B6DC6BB13403}" destId="{998A0013-40E8-46BA-9A20-E6E5A11CAAA8}" srcOrd="3" destOrd="0" presId="urn:microsoft.com/office/officeart/2005/8/layout/cycle8"/>
    <dgm:cxn modelId="{E1CB503E-E9AC-438E-B0BD-D178CCF7FD06}" type="presParOf" srcId="{32E078F0-18E4-4719-9B85-B6DC6BB13403}" destId="{80CB9F7C-6C59-490B-B558-C61962C048F8}" srcOrd="4" destOrd="0" presId="urn:microsoft.com/office/officeart/2005/8/layout/cycle8"/>
    <dgm:cxn modelId="{C3B81CC6-6C5A-45F7-A9F8-06C2E20773A5}" type="presParOf" srcId="{32E078F0-18E4-4719-9B85-B6DC6BB13403}" destId="{24F3244B-80D0-470A-95F4-2ECCFECA2CEF}" srcOrd="5" destOrd="0" presId="urn:microsoft.com/office/officeart/2005/8/layout/cycle8"/>
    <dgm:cxn modelId="{22FA3C70-139E-4506-A384-703958CA1C1D}" type="presParOf" srcId="{32E078F0-18E4-4719-9B85-B6DC6BB13403}" destId="{8E90747B-06D8-4436-B32E-6631E4D3B813}" srcOrd="6" destOrd="0" presId="urn:microsoft.com/office/officeart/2005/8/layout/cycle8"/>
    <dgm:cxn modelId="{7478D373-E3FB-4E3B-8C5E-E20F10CF1F3B}" type="presParOf" srcId="{32E078F0-18E4-4719-9B85-B6DC6BB13403}" destId="{61CA94D5-AE27-4785-A2D7-7F46E129FCC1}" srcOrd="7" destOrd="0" presId="urn:microsoft.com/office/officeart/2005/8/layout/cycle8"/>
    <dgm:cxn modelId="{69F60AF2-F6DF-4FDC-8561-7FCEC5170C4F}" type="presParOf" srcId="{32E078F0-18E4-4719-9B85-B6DC6BB13403}" destId="{2CB1FA1B-1863-4C3B-B96C-BD9996022767}" srcOrd="8" destOrd="0" presId="urn:microsoft.com/office/officeart/2005/8/layout/cycle8"/>
    <dgm:cxn modelId="{2EB91720-E8C8-4076-BF54-B0B5506A4C5E}" type="presParOf" srcId="{32E078F0-18E4-4719-9B85-B6DC6BB13403}" destId="{D84A2823-287D-42FF-A636-1D5629DE5C0E}" srcOrd="9" destOrd="0" presId="urn:microsoft.com/office/officeart/2005/8/layout/cycle8"/>
    <dgm:cxn modelId="{080E47C7-85C4-466A-9451-5B8FE3974EB0}" type="presParOf" srcId="{32E078F0-18E4-4719-9B85-B6DC6BB13403}" destId="{9B1EDFCD-2E77-4FE8-B156-83658FA26F40}" srcOrd="10" destOrd="0" presId="urn:microsoft.com/office/officeart/2005/8/layout/cycle8"/>
    <dgm:cxn modelId="{F7184206-4AB5-45FE-82A8-8EB0EC522671}" type="presParOf" srcId="{32E078F0-18E4-4719-9B85-B6DC6BB13403}" destId="{A3B3FCE8-ED24-4FFE-90C1-60F88D6112CF}" srcOrd="11" destOrd="0" presId="urn:microsoft.com/office/officeart/2005/8/layout/cycle8"/>
    <dgm:cxn modelId="{AEA2CF67-6B89-43CA-B3F8-9B3D99FB3BBC}" type="presParOf" srcId="{32E078F0-18E4-4719-9B85-B6DC6BB13403}" destId="{7D66AABF-CD84-4861-AC0F-927FB60E3D1C}" srcOrd="12" destOrd="0" presId="urn:microsoft.com/office/officeart/2005/8/layout/cycle8"/>
    <dgm:cxn modelId="{610E9852-8DFF-4337-84EF-F05A0667075D}" type="presParOf" srcId="{32E078F0-18E4-4719-9B85-B6DC6BB13403}" destId="{D9175566-227E-472E-930F-F589E3EDE4D6}" srcOrd="13" destOrd="0" presId="urn:microsoft.com/office/officeart/2005/8/layout/cycle8"/>
    <dgm:cxn modelId="{8B3B51DD-3C71-41D3-B674-844A43B0277C}" type="presParOf" srcId="{32E078F0-18E4-4719-9B85-B6DC6BB13403}" destId="{0483BC80-9801-409C-B401-EDB9A014E875}" srcOrd="14" destOrd="0" presId="urn:microsoft.com/office/officeart/2005/8/layout/cycle8"/>
    <dgm:cxn modelId="{7500022F-F2FB-40E1-81D9-2949DF346ECC}" type="presParOf" srcId="{32E078F0-18E4-4719-9B85-B6DC6BB13403}" destId="{F3A69BEB-45F2-4B2C-86E4-E6B58A0F105E}" srcOrd="15" destOrd="0" presId="urn:microsoft.com/office/officeart/2005/8/layout/cycle8"/>
    <dgm:cxn modelId="{21054A66-025D-4C7A-883A-D6B8728D6112}" type="presParOf" srcId="{32E078F0-18E4-4719-9B85-B6DC6BB13403}" destId="{FAEAF2F0-699A-4361-A403-E4E683E761FC}" srcOrd="16" destOrd="0" presId="urn:microsoft.com/office/officeart/2005/8/layout/cycle8"/>
    <dgm:cxn modelId="{71908E1A-D1ED-43C0-B833-DC6F069AEDA2}" type="presParOf" srcId="{32E078F0-18E4-4719-9B85-B6DC6BB13403}" destId="{D3F857AD-54DF-4695-8CEF-695A7F6B286A}" srcOrd="17" destOrd="0" presId="urn:microsoft.com/office/officeart/2005/8/layout/cycle8"/>
    <dgm:cxn modelId="{6133D011-7953-41F4-B9A6-D266F156E6DB}" type="presParOf" srcId="{32E078F0-18E4-4719-9B85-B6DC6BB13403}" destId="{CD7097FE-51EA-478D-AE9A-94800B7A8CDF}" srcOrd="18" destOrd="0" presId="urn:microsoft.com/office/officeart/2005/8/layout/cycle8"/>
    <dgm:cxn modelId="{EB5F5F6B-B8D6-4441-9B4F-0EFC5DFD5492}" type="presParOf" srcId="{32E078F0-18E4-4719-9B85-B6DC6BB13403}" destId="{99F9FEDA-E3B5-47D2-BEDD-4F31396E13A3}"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A740B-2EF1-49B6-8754-FA60C64498CA}">
      <dsp:nvSpPr>
        <dsp:cNvPr id="0" name=""/>
        <dsp:cNvSpPr/>
      </dsp:nvSpPr>
      <dsp:spPr>
        <a:xfrm>
          <a:off x="1952631" y="323467"/>
          <a:ext cx="4352544" cy="4352544"/>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Poverty and jobs</a:t>
          </a:r>
        </a:p>
        <a:p>
          <a:pPr marL="0" lvl="0" indent="0" algn="ctr" defTabSz="889000">
            <a:lnSpc>
              <a:spcPct val="90000"/>
            </a:lnSpc>
            <a:spcBef>
              <a:spcPct val="0"/>
            </a:spcBef>
            <a:spcAft>
              <a:spcPct val="35000"/>
            </a:spcAft>
            <a:buNone/>
          </a:pPr>
          <a:endParaRPr lang="en-US" sz="2000" kern="1200" dirty="0"/>
        </a:p>
      </dsp:txBody>
      <dsp:txXfrm>
        <a:off x="4263106" y="1225584"/>
        <a:ext cx="1606296" cy="1191768"/>
      </dsp:txXfrm>
    </dsp:sp>
    <dsp:sp modelId="{80CB9F7C-6C59-490B-B558-C61962C048F8}">
      <dsp:nvSpPr>
        <dsp:cNvPr id="0" name=""/>
        <dsp:cNvSpPr/>
      </dsp:nvSpPr>
      <dsp:spPr>
        <a:xfrm>
          <a:off x="1952631" y="469588"/>
          <a:ext cx="4352544" cy="4352544"/>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Access to healthy food and physical activity</a:t>
          </a:r>
        </a:p>
      </dsp:txBody>
      <dsp:txXfrm>
        <a:off x="4263106" y="2728248"/>
        <a:ext cx="1606296" cy="1191768"/>
      </dsp:txXfrm>
    </dsp:sp>
    <dsp:sp modelId="{2CB1FA1B-1863-4C3B-B96C-BD9996022767}">
      <dsp:nvSpPr>
        <dsp:cNvPr id="0" name=""/>
        <dsp:cNvSpPr/>
      </dsp:nvSpPr>
      <dsp:spPr>
        <a:xfrm>
          <a:off x="1806509" y="469588"/>
          <a:ext cx="4352544" cy="4352544"/>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Behavioral health</a:t>
          </a:r>
        </a:p>
      </dsp:txBody>
      <dsp:txXfrm>
        <a:off x="2242282" y="2728248"/>
        <a:ext cx="1606296" cy="1191768"/>
      </dsp:txXfrm>
    </dsp:sp>
    <dsp:sp modelId="{7D66AABF-CD84-4861-AC0F-927FB60E3D1C}">
      <dsp:nvSpPr>
        <dsp:cNvPr id="0" name=""/>
        <dsp:cNvSpPr/>
      </dsp:nvSpPr>
      <dsp:spPr>
        <a:xfrm>
          <a:off x="1806509" y="323467"/>
          <a:ext cx="4352544" cy="4352544"/>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Safe and affordable housing</a:t>
          </a:r>
        </a:p>
        <a:p>
          <a:pPr marL="0" lvl="0" indent="0" algn="ctr" defTabSz="889000">
            <a:lnSpc>
              <a:spcPct val="90000"/>
            </a:lnSpc>
            <a:spcBef>
              <a:spcPct val="0"/>
            </a:spcBef>
            <a:spcAft>
              <a:spcPct val="35000"/>
            </a:spcAft>
            <a:buNone/>
          </a:pPr>
          <a:endParaRPr lang="en-US" sz="2000" kern="1200" dirty="0"/>
        </a:p>
      </dsp:txBody>
      <dsp:txXfrm>
        <a:off x="2242282" y="1225584"/>
        <a:ext cx="1606296" cy="1191768"/>
      </dsp:txXfrm>
    </dsp:sp>
    <dsp:sp modelId="{FAEAF2F0-699A-4361-A403-E4E683E761FC}">
      <dsp:nvSpPr>
        <dsp:cNvPr id="0" name=""/>
        <dsp:cNvSpPr/>
      </dsp:nvSpPr>
      <dsp:spPr>
        <a:xfrm>
          <a:off x="1683187" y="54024"/>
          <a:ext cx="4891430" cy="4891430"/>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F857AD-54DF-4695-8CEF-695A7F6B286A}">
      <dsp:nvSpPr>
        <dsp:cNvPr id="0" name=""/>
        <dsp:cNvSpPr/>
      </dsp:nvSpPr>
      <dsp:spPr>
        <a:xfrm>
          <a:off x="1683187" y="200145"/>
          <a:ext cx="4891430" cy="4891430"/>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7097FE-51EA-478D-AE9A-94800B7A8CDF}">
      <dsp:nvSpPr>
        <dsp:cNvPr id="0" name=""/>
        <dsp:cNvSpPr/>
      </dsp:nvSpPr>
      <dsp:spPr>
        <a:xfrm>
          <a:off x="1537066" y="200145"/>
          <a:ext cx="4891430" cy="4891430"/>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F9FEDA-E3B5-47D2-BEDD-4F31396E13A3}">
      <dsp:nvSpPr>
        <dsp:cNvPr id="0" name=""/>
        <dsp:cNvSpPr/>
      </dsp:nvSpPr>
      <dsp:spPr>
        <a:xfrm>
          <a:off x="1537066" y="54024"/>
          <a:ext cx="4891430" cy="4891430"/>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67E68A0F-BCAA-45D6-AAC9-1D34F86E8CCC}" type="datetimeFigureOut">
              <a:rPr lang="en-US"/>
              <a:pPr>
                <a:defRPr/>
              </a:pPr>
              <a:t>6/27/2019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0FE150C5-7CF5-4F52-80A1-A95FCA7D66D9}" type="slidenum">
              <a:rPr lang="en-US"/>
              <a:pPr>
                <a:defRPr/>
              </a:pPr>
              <a:t>‹#›</a:t>
            </a:fld>
            <a:endParaRPr lang="en-US"/>
          </a:p>
        </p:txBody>
      </p:sp>
    </p:spTree>
    <p:extLst>
      <p:ext uri="{BB962C8B-B14F-4D97-AF65-F5344CB8AC3E}">
        <p14:creationId xmlns:p14="http://schemas.microsoft.com/office/powerpoint/2010/main" val="27509229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321D9523-FAE1-4F08-8E30-99FCB480A393}" type="datetimeFigureOut">
              <a:rPr lang="en-US"/>
              <a:pPr>
                <a:defRPr/>
              </a:pPr>
              <a:t>6/27/2019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682EF55-225A-4ADF-8403-462834AC91C6}" type="slidenum">
              <a:rPr lang="en-US"/>
              <a:pPr>
                <a:defRPr/>
              </a:pPr>
              <a:t>‹#›</a:t>
            </a:fld>
            <a:endParaRPr lang="en-US"/>
          </a:p>
        </p:txBody>
      </p:sp>
    </p:spTree>
    <p:extLst>
      <p:ext uri="{BB962C8B-B14F-4D97-AF65-F5344CB8AC3E}">
        <p14:creationId xmlns:p14="http://schemas.microsoft.com/office/powerpoint/2010/main" val="185195651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Hunger. Chronic disease. Lives cut short.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Preventable suffering.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For the past 10 years, </a:t>
            </a:r>
            <a:r>
              <a:rPr lang="en-US" sz="1400" dirty="0" err="1"/>
              <a:t>LiveWell</a:t>
            </a:r>
            <a:r>
              <a:rPr lang="en-US" sz="1400" dirty="0"/>
              <a:t> Douglas County has been a resident-led coalition working to fulfill our </a:t>
            </a:r>
            <a:r>
              <a:rPr lang="en-US" sz="1400" b="0" dirty="0"/>
              <a:t>vision of: “communities where we </a:t>
            </a:r>
            <a:r>
              <a:rPr lang="en-US" sz="1400" b="1" dirty="0"/>
              <a:t>all</a:t>
            </a:r>
            <a:r>
              <a:rPr lang="en-US" sz="1400" b="0" dirty="0"/>
              <a:t> thrive.”</a:t>
            </a:r>
          </a:p>
          <a:p>
            <a:pPr marL="0" indent="0">
              <a:buNone/>
            </a:pPr>
            <a:r>
              <a:rPr lang="en-US" sz="1400" b="0" dirty="0"/>
              <a:t>Our mission is “Leading a movement to build communities that support the health and well-being of all.”</a:t>
            </a:r>
          </a:p>
          <a:p>
            <a:pPr marL="0" indent="0">
              <a:buNone/>
            </a:pPr>
            <a:endParaRPr lang="en-US" sz="1400" b="0" dirty="0"/>
          </a:p>
          <a:p>
            <a:pPr marL="0" indent="0">
              <a:buNone/>
            </a:pPr>
            <a:r>
              <a:rPr lang="en-US" sz="1400" b="0" dirty="0"/>
              <a:t>Six years ago, </a:t>
            </a:r>
            <a:r>
              <a:rPr lang="en-US" sz="1400" b="0" dirty="0" err="1"/>
              <a:t>LiveWell</a:t>
            </a:r>
            <a:r>
              <a:rPr lang="en-US" sz="1400" b="0" dirty="0"/>
              <a:t> sharpened its focus to serve as the primary implementation of the “Healthy Built Environment” and “Healthy Food for All” areas of the community health plan. We had heard from nearly 2,000 Douglas County residents about the issues that were “top of mind” for them; food insecurity was a top concern. We learned from vulnerable members of our community, including a woman experiencing homeless having lunch at LINK, who said that she would “trade that whole table of sweets for just one carrot.”</a:t>
            </a:r>
          </a:p>
          <a:p>
            <a:endParaRPr lang="en-US"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LiveWell continues to lead efforts to address food security and a healthy built environment laid out in our new 5-year community health improvement plan, starting with those in greatest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5385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a:latin typeface="+mn-lt"/>
              </a:rPr>
              <a:t>We can, and we must, work to end hunger in Douglas County. </a:t>
            </a:r>
          </a:p>
          <a:p>
            <a:pPr>
              <a:spcBef>
                <a:spcPts val="0"/>
              </a:spcBef>
            </a:pPr>
            <a:endParaRPr lang="en-US" sz="1200" dirty="0">
              <a:latin typeface="+mn-lt"/>
            </a:endParaRPr>
          </a:p>
          <a:p>
            <a:pPr>
              <a:spcBef>
                <a:spcPts val="0"/>
              </a:spcBef>
            </a:pPr>
            <a:r>
              <a:rPr lang="en-US" sz="1200" dirty="0">
                <a:latin typeface="+mn-lt"/>
              </a:rPr>
              <a:t> “Many of the people I work with, the only reason they eat is because of places like Just Food, the LINK Kitchen, and Salvation Army. We work with quite a few people who don’ have an income at all, for whatever reason…mental illness, disability, whatever other issues come up that has caused them to be homeless. And so, for a lot of those people, the only places they can go to eat, are places like Just Food, the LINK Kitchen, and Salvation Army. Without Just Food, I have quite a few people that would probably be starving and/ or eating out of a dumpster.” </a:t>
            </a:r>
          </a:p>
          <a:p>
            <a:pPr>
              <a:spcBef>
                <a:spcPts val="0"/>
              </a:spcBef>
            </a:pPr>
            <a:r>
              <a:rPr lang="en-US" sz="1200" dirty="0">
                <a:latin typeface="+mn-lt"/>
              </a:rPr>
              <a:t>For these residents of our community, we must ensure access to food that will fill their bellies and nourish their bodies. </a:t>
            </a:r>
          </a:p>
          <a:p>
            <a:pPr>
              <a:spcBef>
                <a:spcPts val="0"/>
              </a:spcBef>
            </a:pPr>
            <a:endParaRPr lang="en-US" sz="1200" dirty="0">
              <a:latin typeface="+mn-lt"/>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200" dirty="0">
                <a:latin typeface="+mn-lt"/>
              </a:rPr>
              <a:t>Speaking of the ability to access healthy food from a local pantry, a resident shared, “</a:t>
            </a:r>
            <a:r>
              <a:rPr lang="en-US" sz="1200" kern="1200" dirty="0">
                <a:solidFill>
                  <a:schemeClr val="tx1"/>
                </a:solidFill>
                <a:effectLst/>
                <a:latin typeface="+mn-lt"/>
                <a:ea typeface="+mn-ea"/>
                <a:cs typeface="+mn-cs"/>
              </a:rPr>
              <a:t>“It improves your overall quality of life. It really impacts my life.</a:t>
            </a:r>
            <a:r>
              <a:rPr lang="en-US" sz="1200" b="0" kern="1200" dirty="0">
                <a:solidFill>
                  <a:schemeClr val="tx1"/>
                </a:solidFill>
                <a:effectLst/>
                <a:latin typeface="+mn-lt"/>
                <a:ea typeface="+mn-ea"/>
                <a:cs typeface="+mn-cs"/>
              </a:rPr>
              <a:t> I don’t have to just eat Top Ramen or cans of pork and beans.”</a:t>
            </a:r>
            <a:endParaRPr lang="en-US" sz="1200" b="0" dirty="0">
              <a:latin typeface="+mn-lt"/>
            </a:endParaRPr>
          </a:p>
          <a:p>
            <a:pPr>
              <a:spcBef>
                <a:spcPts val="0"/>
              </a:spcBef>
            </a:pPr>
            <a:endParaRPr lang="en-US" sz="1200" dirty="0">
              <a:latin typeface="+mn-lt"/>
            </a:endParaRPr>
          </a:p>
          <a:p>
            <a:pPr>
              <a:spcBef>
                <a:spcPts val="0"/>
              </a:spcBef>
            </a:pPr>
            <a:r>
              <a:rPr lang="en-US" sz="1200" dirty="0">
                <a:latin typeface="+mn-lt"/>
              </a:rPr>
              <a:t>Story upon story from local residents, as well as feedback received from community surveys, led to a number of community-determined strategies for making improvements to reduce food insecurity in our Douglas County communities. These include - </a:t>
            </a:r>
          </a:p>
          <a:p>
            <a:pPr>
              <a:spcBef>
                <a:spcPts val="0"/>
              </a:spcBef>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pPr marL="171450" indent="-171450">
              <a:spcBef>
                <a:spcPts val="0"/>
              </a:spcBef>
              <a:buFont typeface="Wingdings" panose="05000000000000000000" pitchFamily="2" charset="2"/>
              <a:buChar char="q"/>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Ensuring enhanced food access for populations facing transportation barriers. We are thrilled to share Just Food has acquired a vehicle to be used as a mobile food pantry, deployed to areas of most critical need. </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Growing food recovery practices and policies to increase the supply of safe, nourishing food to those in need</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Strengthening the FuelGood Healthy Pantries Initiative to promote adoption of health-promoting policies and practices in food pantries – where our most vulnerable neighbors obtain their sustenance</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Removing barriers to and strengthening utilization of public food assistance programs for families with children and seniors, including School breakfast, dinner, and summer meal programs; SNAP; WIC; Double Up Food Bucks; CHAMPPS; Meals on Wheels; and Commodity Supplemental Food Program for seniors</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Supporting advocacy efforts </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Extending food pantry evening/ weekend availability</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And growing “Hunger and Health” efforts to enhance integration of social services and health care (such as diabetes screening and self-management support at local pantries)</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While exciting progress is already being made, there is much to do. </a:t>
            </a:r>
            <a:r>
              <a:rPr lang="en-US" sz="1200" dirty="0">
                <a:latin typeface="+mn-lt"/>
              </a:rPr>
              <a:t>First, we must continue to “work upstream,” including supporting the Poverty and Jobs work group being convened (first meeting July 10). Become involved in a work group. Lead a healthy food drive. Support policies that support a living wage. Raise awareness in your circles of influence. Serve as a founding partner to help establish funds to hire an executive director so critical to moving this </a:t>
            </a:r>
            <a:r>
              <a:rPr lang="en-US" sz="1200">
                <a:latin typeface="+mn-lt"/>
              </a:rPr>
              <a:t>work forward. </a:t>
            </a:r>
            <a:endParaRPr lang="en-US" sz="1200" dirty="0">
              <a:latin typeface="+mn-lt"/>
            </a:endParaRP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We have much to be proud of, but we must not relent. Please join us as we continue to make hunger history in Douglas County. </a:t>
            </a: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endParaRPr lang="en-US" dirty="0"/>
          </a:p>
        </p:txBody>
      </p:sp>
    </p:spTree>
    <p:extLst>
      <p:ext uri="{BB962C8B-B14F-4D97-AF65-F5344CB8AC3E}">
        <p14:creationId xmlns:p14="http://schemas.microsoft.com/office/powerpoint/2010/main" val="1946631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b="1" cap="all" baseline="0">
                <a:solidFill>
                  <a:srgbClr val="2F9139"/>
                </a:solidFill>
                <a:latin typeface="+mj-lt"/>
              </a:defRPr>
            </a:lvl1pPr>
          </a:lstStyle>
          <a:p>
            <a:r>
              <a:rPr lang="en-US" dirty="0"/>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000">
                <a:solidFill>
                  <a:srgbClr val="FFFFFF"/>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10" name="Date Placeholder 27"/>
          <p:cNvSpPr>
            <a:spLocks noGrp="1"/>
          </p:cNvSpPr>
          <p:nvPr>
            <p:ph type="dt" sz="half" idx="10"/>
          </p:nvPr>
        </p:nvSpPr>
        <p:spPr>
          <a:xfrm>
            <a:off x="307975" y="304800"/>
            <a:ext cx="2057400" cy="685800"/>
          </a:xfrm>
        </p:spPr>
        <p:txBody>
          <a:bodyPr>
            <a:noAutofit/>
          </a:bodyPr>
          <a:lstStyle>
            <a:lvl1pPr algn="ctr">
              <a:defRPr sz="2000">
                <a:solidFill>
                  <a:srgbClr val="FFFFFF"/>
                </a:solidFill>
                <a:latin typeface="Frutiger 55 Roman" pitchFamily="2" charset="0"/>
              </a:defRPr>
            </a:lvl1pPr>
          </a:lstStyle>
          <a:p>
            <a:pPr>
              <a:defRPr/>
            </a:pPr>
            <a:fld id="{59228E70-AE70-473B-BA92-FE0CCB02764D}" type="datetime1">
              <a:rPr lang="en-US" smtClean="0"/>
              <a:t>6/27/2019</a:t>
            </a:fld>
            <a:endParaRPr lang="en-US" dirty="0"/>
          </a:p>
        </p:txBody>
      </p:sp>
      <p:pic>
        <p:nvPicPr>
          <p:cNvPr id="3" name="Picture 2" descr="LiveWell_DG_C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181600"/>
            <a:ext cx="1828800" cy="1548384"/>
          </a:xfrm>
          <a:prstGeom prst="rect">
            <a:avLst/>
          </a:prstGeom>
        </p:spPr>
      </p:pic>
    </p:spTree>
    <p:extLst>
      <p:ext uri="{BB962C8B-B14F-4D97-AF65-F5344CB8AC3E}">
        <p14:creationId xmlns:p14="http://schemas.microsoft.com/office/powerpoint/2010/main" val="18543061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1E4A1BE-0D60-4E9B-AC73-680CEF918AF6}" type="datetime1">
              <a:rPr lang="en-US" smtClean="0"/>
              <a:t>6/27/2019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E4ED77B-588E-46EB-BD28-27AA677395E6}" type="slidenum">
              <a:rPr lang="en-US"/>
              <a:pPr>
                <a:defRPr/>
              </a:pPr>
              <a:t>‹#›</a:t>
            </a:fld>
            <a:endParaRPr lang="en-US" dirty="0"/>
          </a:p>
        </p:txBody>
      </p:sp>
    </p:spTree>
    <p:extLst>
      <p:ext uri="{BB962C8B-B14F-4D97-AF65-F5344CB8AC3E}">
        <p14:creationId xmlns:p14="http://schemas.microsoft.com/office/powerpoint/2010/main" val="411580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rgbClr val="85C35C"/>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399BCFC3-418E-4CD4-AEEB-C554C3378CF2}" type="datetime1">
              <a:rPr lang="en-US" smtClean="0"/>
              <a:t>6/27/2019</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a:solidFill>
            <a:srgbClr val="2F9139"/>
          </a:solidFill>
        </p:spPr>
        <p:txBody>
          <a:bodyPr/>
          <a:lstStyle>
            <a:lvl1pPr>
              <a:defRPr/>
            </a:lvl1pPr>
          </a:lstStyle>
          <a:p>
            <a:pPr>
              <a:defRPr/>
            </a:pPr>
            <a:fld id="{EDA6D059-D1C9-476E-8FC7-534CD18C7EE5}" type="slidenum">
              <a:rPr lang="en-US"/>
              <a:pPr>
                <a:defRPr/>
              </a:pPr>
              <a:t>‹#›</a:t>
            </a:fld>
            <a:endParaRPr lang="en-US" dirty="0"/>
          </a:p>
        </p:txBody>
      </p:sp>
    </p:spTree>
    <p:extLst>
      <p:ext uri="{BB962C8B-B14F-4D97-AF65-F5344CB8AC3E}">
        <p14:creationId xmlns:p14="http://schemas.microsoft.com/office/powerpoint/2010/main" val="354197954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B90616AC-E59C-4442-91E0-DA7560766BC0}" type="datetime1">
              <a:rPr lang="en-US" smtClean="0"/>
              <a:t>6/27/2019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F7E5CC-56BE-43EF-A1B0-DC999FD60B0F}" type="slidenum">
              <a:rPr lang="en-US"/>
              <a:pPr>
                <a:defRPr/>
              </a:pPr>
              <a:t>‹#›</a:t>
            </a:fld>
            <a:endParaRPr lang="en-US" dirty="0"/>
          </a:p>
        </p:txBody>
      </p:sp>
    </p:spTree>
    <p:extLst>
      <p:ext uri="{BB962C8B-B14F-4D97-AF65-F5344CB8AC3E}">
        <p14:creationId xmlns:p14="http://schemas.microsoft.com/office/powerpoint/2010/main" val="404492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445469E6-9318-49DD-8D53-494FD279C687}" type="datetime1">
              <a:rPr lang="en-US" smtClean="0"/>
              <a:t>6/27/2019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solidFill>
            <a:srgbClr val="2F9139"/>
          </a:solidFill>
        </p:spPr>
        <p:txBody>
          <a:bodyPr/>
          <a:lstStyle>
            <a:lvl1pPr>
              <a:defRPr/>
            </a:lvl1pPr>
          </a:lstStyle>
          <a:p>
            <a:pPr>
              <a:defRPr/>
            </a:pPr>
            <a:fld id="{FF2D54F4-BE64-40A3-AA29-BF7391B3DEBA}" type="slidenum">
              <a:rPr lang="en-US"/>
              <a:pPr>
                <a:defRPr/>
              </a:pPr>
              <a:t>‹#›</a:t>
            </a:fld>
            <a:endParaRPr lang="en-US"/>
          </a:p>
        </p:txBody>
      </p:sp>
    </p:spTree>
    <p:extLst>
      <p:ext uri="{BB962C8B-B14F-4D97-AF65-F5344CB8AC3E}">
        <p14:creationId xmlns:p14="http://schemas.microsoft.com/office/powerpoint/2010/main" val="240781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6448" cy="685800"/>
          </a:xfrm>
        </p:spPr>
        <p:txBody>
          <a:bodyPr/>
          <a:lstStyle>
            <a:lvl1pPr>
              <a:defRPr>
                <a:solidFill>
                  <a:schemeClr val="bg1">
                    <a:lumMod val="50000"/>
                  </a:schemeClr>
                </a:solidFill>
                <a:latin typeface="+mj-lt"/>
              </a:defRPr>
            </a:lvl1pPr>
          </a:lstStyle>
          <a:p>
            <a:r>
              <a:rPr lang="en-US" dirty="0"/>
              <a:t>Click to edit Master title style</a:t>
            </a:r>
          </a:p>
        </p:txBody>
      </p:sp>
      <p:sp>
        <p:nvSpPr>
          <p:cNvPr id="8" name="Content Placeholder 7"/>
          <p:cNvSpPr>
            <a:spLocks noGrp="1"/>
          </p:cNvSpPr>
          <p:nvPr>
            <p:ph sz="quarter" idx="1"/>
          </p:nvPr>
        </p:nvSpPr>
        <p:spPr>
          <a:xfrm>
            <a:off x="612648" y="1600200"/>
            <a:ext cx="8153400" cy="4495800"/>
          </a:xfrm>
        </p:spPr>
        <p:txBody>
          <a:bodyPr/>
          <a:lstStyle>
            <a:lvl1pPr>
              <a:defRPr>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953000" y="4953000"/>
            <a:ext cx="2667000" cy="365125"/>
          </a:xfrm>
        </p:spPr>
        <p:txBody>
          <a:bodyPr/>
          <a:lstStyle>
            <a:lvl1pPr>
              <a:defRPr/>
            </a:lvl1pPr>
          </a:lstStyle>
          <a:p>
            <a:pPr>
              <a:defRPr/>
            </a:pPr>
            <a:fld id="{F84F2AC3-D34C-4C68-907A-A9E699B9EA01}" type="datetime1">
              <a:rPr lang="en-US" smtClean="0"/>
              <a:t>6/27/2019</a:t>
            </a:fld>
            <a:endParaRPr lang="en-US" dirty="0"/>
          </a:p>
        </p:txBody>
      </p:sp>
      <p:sp>
        <p:nvSpPr>
          <p:cNvPr id="6" name="Footer Placeholder 4"/>
          <p:cNvSpPr>
            <a:spLocks noGrp="1"/>
          </p:cNvSpPr>
          <p:nvPr>
            <p:ph type="ftr" sz="quarter" idx="11"/>
          </p:nvPr>
        </p:nvSpPr>
        <p:spPr/>
        <p:txBody>
          <a:bodyPr/>
          <a:lstStyle>
            <a:lvl1pPr>
              <a:defRPr>
                <a:latin typeface="+mn-lt"/>
              </a:defRPr>
            </a:lvl1pPr>
          </a:lstStyle>
          <a:p>
            <a:pPr>
              <a:defRPr/>
            </a:pPr>
            <a:endParaRPr lang="en-US"/>
          </a:p>
        </p:txBody>
      </p:sp>
      <p:sp>
        <p:nvSpPr>
          <p:cNvPr id="7" name="Slide Number Placeholder 5"/>
          <p:cNvSpPr>
            <a:spLocks noGrp="1"/>
          </p:cNvSpPr>
          <p:nvPr>
            <p:ph type="sldNum" sz="quarter" idx="12"/>
          </p:nvPr>
        </p:nvSpPr>
        <p:spPr>
          <a:solidFill>
            <a:srgbClr val="2F9139"/>
          </a:solidFill>
        </p:spPr>
        <p:txBody>
          <a:bodyPr/>
          <a:lstStyle>
            <a:lvl1pPr>
              <a:defRPr>
                <a:solidFill>
                  <a:srgbClr val="FFFFFF"/>
                </a:solidFill>
                <a:latin typeface="+mn-lt"/>
              </a:defRPr>
            </a:lvl1pPr>
          </a:lstStyle>
          <a:p>
            <a:pPr>
              <a:defRPr/>
            </a:pPr>
            <a:fld id="{8A42CB45-06B5-4ABC-86CE-82F129C22E90}" type="slidenum">
              <a:rPr lang="en-US"/>
              <a:pPr>
                <a:defRPr/>
              </a:pPr>
              <a:t>‹#›</a:t>
            </a:fld>
            <a:endParaRPr lang="en-US" dirty="0"/>
          </a:p>
        </p:txBody>
      </p:sp>
      <p:pic>
        <p:nvPicPr>
          <p:cNvPr id="4" name="Picture 3" descr="LiveWell_DG_C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5791200"/>
            <a:ext cx="1143000" cy="967740"/>
          </a:xfrm>
          <a:prstGeom prst="rect">
            <a:avLst/>
          </a:prstGeom>
        </p:spPr>
      </p:pic>
    </p:spTree>
    <p:extLst>
      <p:ext uri="{BB962C8B-B14F-4D97-AF65-F5344CB8AC3E}">
        <p14:creationId xmlns:p14="http://schemas.microsoft.com/office/powerpoint/2010/main" val="402954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rgbClr val="2F913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bg1">
                    <a:lumMod val="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6012493E-0BF0-42F2-8176-C41C91F2E316}" type="datetime1">
              <a:rPr lang="en-US" smtClean="0"/>
              <a:t>6/27/2019</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1208C9FF-EBA0-4489-B3AD-A17E82CE2907}"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525703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587F6F4A-7A0B-403C-8694-A919E0CD693B}" type="datetime1">
              <a:rPr lang="en-US" smtClean="0"/>
              <a:t>6/27/2019</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5570E5A6-DDC6-4C21-935F-33A16008F93A}"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62201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rgbClr val="85C35C"/>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85C35C"/>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F387E994-B1DB-4812-94C5-E540BCEA90FB}" type="datetime1">
              <a:rPr lang="en-US" smtClean="0"/>
              <a:t>6/27/2019</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5CE2707A-B37B-4531-9176-5F45D697318E}"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84872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CF0AF4CB-9DC8-4A57-9545-499A9568DE2F}" type="datetime1">
              <a:rPr lang="en-US" smtClean="0"/>
              <a:t>6/27/2019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solidFill>
            <a:srgbClr val="2F9139"/>
          </a:solidFill>
        </p:spPr>
        <p:txBody>
          <a:bodyPr/>
          <a:lstStyle>
            <a:lvl1pPr>
              <a:defRPr>
                <a:solidFill>
                  <a:srgbClr val="FFFFFF"/>
                </a:solidFill>
              </a:defRPr>
            </a:lvl1pPr>
          </a:lstStyle>
          <a:p>
            <a:pPr>
              <a:defRPr/>
            </a:pPr>
            <a:fld id="{C69C9440-6963-471A-BEA2-DD545C8E9C02}" type="slidenum">
              <a:rPr lang="en-US"/>
              <a:pPr>
                <a:defRPr/>
              </a:pPr>
              <a:t>‹#›</a:t>
            </a:fld>
            <a:endParaRPr lang="en-US"/>
          </a:p>
        </p:txBody>
      </p:sp>
    </p:spTree>
    <p:extLst>
      <p:ext uri="{BB962C8B-B14F-4D97-AF65-F5344CB8AC3E}">
        <p14:creationId xmlns:p14="http://schemas.microsoft.com/office/powerpoint/2010/main" val="257824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74231E9-CB60-4DA9-A637-AC38091B48F7}" type="datetime1">
              <a:rPr lang="en-US" smtClean="0"/>
              <a:t>6/27/2019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8BC5F372-7D92-4185-8916-F4EF09EDF1E4}" type="slidenum">
              <a:rPr lang="en-US"/>
              <a:pPr>
                <a:defRPr/>
              </a:pPr>
              <a:t>‹#›</a:t>
            </a:fld>
            <a:endParaRPr lang="en-US"/>
          </a:p>
        </p:txBody>
      </p:sp>
    </p:spTree>
    <p:extLst>
      <p:ext uri="{BB962C8B-B14F-4D97-AF65-F5344CB8AC3E}">
        <p14:creationId xmlns:p14="http://schemas.microsoft.com/office/powerpoint/2010/main" val="385418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solidFill>
            <a:srgbClr val="85C35C"/>
          </a:solidFill>
          <a:ln w="50800" cap="sq" cmpd="dbl" algn="ctr">
            <a:solidFill>
              <a:srgbClr val="2F9139"/>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dirty="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153F84BE-94E3-4B2D-B8EC-99CA286F88C0}" type="datetime1">
              <a:rPr lang="en-US" smtClean="0"/>
              <a:t>6/27/2019</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8330F9D-737D-4194-835D-2C1BC3C06F5C}" type="slidenum">
              <a:rPr lang="en-US"/>
              <a:pPr>
                <a:defRPr/>
              </a:pPr>
              <a:t>‹#›</a:t>
            </a:fld>
            <a:endParaRPr lang="en-US" dirty="0"/>
          </a:p>
        </p:txBody>
      </p:sp>
    </p:spTree>
    <p:extLst>
      <p:ext uri="{BB962C8B-B14F-4D97-AF65-F5344CB8AC3E}">
        <p14:creationId xmlns:p14="http://schemas.microsoft.com/office/powerpoint/2010/main" val="193771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7F69FAC-FFF6-4B12-BEE9-FBBF6F4567F7}" type="datetime1">
              <a:rPr lang="en-US" smtClean="0"/>
              <a:t>6/27/2019</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E754A31E-0FD4-404B-BB81-C9883DB80ACB}"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2485048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Frutiger 45 Light" pitchFamily="34" charset="0"/>
              </a:defRPr>
            </a:lvl1pPr>
          </a:lstStyle>
          <a:p>
            <a:pPr>
              <a:defRPr/>
            </a:pPr>
            <a:fld id="{9A834020-F5C6-490C-B80D-F1C72CE318F3}" type="datetime1">
              <a:rPr lang="en-US" smtClean="0"/>
              <a:t>6/27/2019</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Frutiger 45 Light" pitchFamily="34" charset="0"/>
              </a:defRPr>
            </a:lvl1pPr>
          </a:lstStyle>
          <a:p>
            <a:pPr>
              <a:defRPr/>
            </a:pP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rgbClr val="2F913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F9D70630-FE4D-4B64-92AE-0370B4F50F3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75" r:id="rId8"/>
    <p:sldLayoutId id="2147483785" r:id="rId9"/>
    <p:sldLayoutId id="2147483776" r:id="rId10"/>
    <p:sldLayoutId id="2147483786" r:id="rId11"/>
    <p:sldLayoutId id="2147483777" r:id="rId12"/>
    <p:sldLayoutId id="2147483787" r:id="rId13"/>
  </p:sldLayoutIdLst>
  <p:hf sldNum="0" hdr="0" ftr="0" dt="0"/>
  <p:txStyles>
    <p:titleStyle>
      <a:lvl1pPr algn="l" rtl="0" eaLnBrk="0" fontAlgn="base" hangingPunct="0">
        <a:spcBef>
          <a:spcPct val="0"/>
        </a:spcBef>
        <a:spcAft>
          <a:spcPct val="0"/>
        </a:spcAft>
        <a:defRPr sz="4400" kern="1200">
          <a:solidFill>
            <a:schemeClr val="bg1">
              <a:lumMod val="50000"/>
            </a:schemeClr>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bg1">
              <a:lumMod val="50000"/>
            </a:schemeClr>
          </a:solidFill>
          <a:latin typeface="+mj-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bg1">
              <a:lumMod val="50000"/>
            </a:schemeClr>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bg1">
              <a:lumMod val="50000"/>
            </a:schemeClr>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bg1">
              <a:lumMod val="50000"/>
            </a:schemeClr>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bg1">
              <a:lumMod val="50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chh\AppData\Local\Temp\SNAGHTML48873ed.PNG">
            <a:extLst>
              <a:ext uri="{FF2B5EF4-FFF2-40B4-BE49-F238E27FC236}">
                <a16:creationId xmlns:a16="http://schemas.microsoft.com/office/drawing/2014/main" id="{EFF26E05-16E0-4494-B3CA-F9A013704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2" y="107649"/>
            <a:ext cx="7343775" cy="5514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49A05D4-1968-4BBA-B8A9-484F86011FFB}"/>
              </a:ext>
            </a:extLst>
          </p:cNvPr>
          <p:cNvSpPr>
            <a:spLocks noGrp="1"/>
          </p:cNvSpPr>
          <p:nvPr>
            <p:ph type="title"/>
          </p:nvPr>
        </p:nvSpPr>
        <p:spPr>
          <a:xfrm>
            <a:off x="304800" y="304800"/>
            <a:ext cx="8461248" cy="685800"/>
          </a:xfrm>
        </p:spPr>
        <p:txBody>
          <a:bodyPr/>
          <a:lstStyle/>
          <a:p>
            <a:r>
              <a:rPr lang="en-US" dirty="0"/>
              <a:t>Community health improvement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8651355"/>
              </p:ext>
            </p:extLst>
          </p:nvPr>
        </p:nvGraphicFramePr>
        <p:xfrm>
          <a:off x="304800" y="1676400"/>
          <a:ext cx="8147685"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505200" y="3886200"/>
            <a:ext cx="1847850" cy="7623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rPr>
              <a:t>Equity &amp; Discrimination</a:t>
            </a:r>
          </a:p>
        </p:txBody>
      </p:sp>
    </p:spTree>
    <p:extLst>
      <p:ext uri="{BB962C8B-B14F-4D97-AF65-F5344CB8AC3E}">
        <p14:creationId xmlns:p14="http://schemas.microsoft.com/office/powerpoint/2010/main" val="306341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8CC-51DC-4075-B8D5-3A6B3C44DE85}"/>
              </a:ext>
            </a:extLst>
          </p:cNvPr>
          <p:cNvSpPr>
            <a:spLocks noGrp="1"/>
          </p:cNvSpPr>
          <p:nvPr>
            <p:ph type="title"/>
          </p:nvPr>
        </p:nvSpPr>
        <p:spPr/>
        <p:txBody>
          <a:bodyPr/>
          <a:lstStyle/>
          <a:p>
            <a:r>
              <a:rPr lang="en-US" dirty="0"/>
              <a:t>Reducing Food Insecurity</a:t>
            </a:r>
          </a:p>
        </p:txBody>
      </p:sp>
      <p:pic>
        <p:nvPicPr>
          <p:cNvPr id="5" name="Picture 4">
            <a:extLst>
              <a:ext uri="{FF2B5EF4-FFF2-40B4-BE49-F238E27FC236}">
                <a16:creationId xmlns:a16="http://schemas.microsoft.com/office/drawing/2014/main" id="{2D384B86-BE3F-4E34-89B7-48638A7576A2}"/>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4953000" y="3352800"/>
            <a:ext cx="3432048" cy="2676998"/>
          </a:xfrm>
          <a:prstGeom prst="rect">
            <a:avLst/>
          </a:prstGeom>
        </p:spPr>
      </p:pic>
      <p:pic>
        <p:nvPicPr>
          <p:cNvPr id="6" name="Picture 5" descr="Image result for poor child eating healthy food">
            <a:extLst>
              <a:ext uri="{FF2B5EF4-FFF2-40B4-BE49-F238E27FC236}">
                <a16:creationId xmlns:a16="http://schemas.microsoft.com/office/drawing/2014/main" id="{BE0B10EE-EFB5-4CF0-94C4-6653CC3F1F42}"/>
              </a:ext>
            </a:extLst>
          </p:cNvPr>
          <p:cNvPicPr/>
          <p:nvPr/>
        </p:nvPicPr>
        <p:blipFill rotWithShape="1">
          <a:blip r:embed="rId4">
            <a:extLst>
              <a:ext uri="{28A0092B-C50C-407E-A947-70E740481C1C}">
                <a14:useLocalDpi xmlns:a14="http://schemas.microsoft.com/office/drawing/2010/main" val="0"/>
              </a:ext>
            </a:extLst>
          </a:blip>
          <a:srcRect t="2352" b="167"/>
          <a:stretch/>
        </p:blipFill>
        <p:spPr bwMode="auto">
          <a:xfrm>
            <a:off x="0" y="3960784"/>
            <a:ext cx="4873943" cy="2862580"/>
          </a:xfrm>
          <a:prstGeom prst="rect">
            <a:avLst/>
          </a:prstGeom>
          <a:noFill/>
          <a:ln>
            <a:noFill/>
          </a:ln>
          <a:extLst>
            <a:ext uri="{53640926-AAD7-44D8-BBD7-CCE9431645EC}">
              <a14:shadowObscured xmlns:a14="http://schemas.microsoft.com/office/drawing/2010/main"/>
            </a:ext>
          </a:extLst>
        </p:spPr>
      </p:pic>
      <p:pic>
        <p:nvPicPr>
          <p:cNvPr id="7" name="Picture 6" descr="Image result for healthy food">
            <a:extLst>
              <a:ext uri="{FF2B5EF4-FFF2-40B4-BE49-F238E27FC236}">
                <a16:creationId xmlns:a16="http://schemas.microsoft.com/office/drawing/2014/main" id="{636025C7-89D5-45AF-8604-3250E5EAFE4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1664665"/>
            <a:ext cx="5791200" cy="2186940"/>
          </a:xfrm>
          <a:prstGeom prst="rect">
            <a:avLst/>
          </a:prstGeom>
          <a:noFill/>
          <a:ln>
            <a:noFill/>
          </a:ln>
        </p:spPr>
      </p:pic>
      <p:pic>
        <p:nvPicPr>
          <p:cNvPr id="8" name="Picture 7" descr="Image result for healthy food">
            <a:extLst>
              <a:ext uri="{FF2B5EF4-FFF2-40B4-BE49-F238E27FC236}">
                <a16:creationId xmlns:a16="http://schemas.microsoft.com/office/drawing/2014/main" id="{1601A28B-C362-45D7-8EBB-CBBD2630C150}"/>
              </a:ext>
            </a:extLst>
          </p:cNvPr>
          <p:cNvPicPr/>
          <p:nvPr/>
        </p:nvPicPr>
        <p:blipFill rotWithShape="1">
          <a:blip r:embed="rId6" cstate="print">
            <a:extLst>
              <a:ext uri="{28A0092B-C50C-407E-A947-70E740481C1C}">
                <a14:useLocalDpi xmlns:a14="http://schemas.microsoft.com/office/drawing/2010/main" val="0"/>
              </a:ext>
            </a:extLst>
          </a:blip>
          <a:srcRect t="22731"/>
          <a:stretch/>
        </p:blipFill>
        <p:spPr bwMode="auto">
          <a:xfrm>
            <a:off x="6019800" y="1664665"/>
            <a:ext cx="2929890" cy="2186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24543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775F55"/>
      </a:dk2>
      <a:lt2>
        <a:srgbClr val="EBDDC3"/>
      </a:lt2>
      <a:accent1>
        <a:srgbClr val="85C35C"/>
      </a:accent1>
      <a:accent2>
        <a:srgbClr val="2F9139"/>
      </a:accent2>
      <a:accent3>
        <a:srgbClr val="85C35C"/>
      </a:accent3>
      <a:accent4>
        <a:srgbClr val="2F9139"/>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71AD75A41940408A7EDF882179E4A6" ma:contentTypeVersion="1" ma:contentTypeDescription="Create a new document." ma:contentTypeScope="" ma:versionID="2cb1a6ae6da413a848117b1cff3b96b9">
  <xsd:schema xmlns:xsd="http://www.w3.org/2001/XMLSchema" xmlns:xs="http://www.w3.org/2001/XMLSchema" xmlns:p="http://schemas.microsoft.com/office/2006/metadata/properties" xmlns:ns2="493de31f-bdfa-4034-93ef-d50a20e9cb95" targetNamespace="http://schemas.microsoft.com/office/2006/metadata/properties" ma:root="true" ma:fieldsID="47ddfbe6d4d24ca1270a7866cc547da3" ns2:_="">
    <xsd:import namespace="493de31f-bdfa-4034-93ef-d50a20e9cb9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de31f-bdfa-4034-93ef-d50a20e9cb9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69581D-3095-456A-8A1B-DB55F594E53E}"/>
</file>

<file path=customXml/itemProps2.xml><?xml version="1.0" encoding="utf-8"?>
<ds:datastoreItem xmlns:ds="http://schemas.openxmlformats.org/officeDocument/2006/customXml" ds:itemID="{5128D1E3-FDBC-49E8-9BE4-415C747A91DA}"/>
</file>

<file path=customXml/itemProps3.xml><?xml version="1.0" encoding="utf-8"?>
<ds:datastoreItem xmlns:ds="http://schemas.openxmlformats.org/officeDocument/2006/customXml" ds:itemID="{7B71D2C5-1CCA-4CA5-BC20-1E8B7F9E11D8}"/>
</file>

<file path=docProps/app.xml><?xml version="1.0" encoding="utf-8"?>
<Properties xmlns="http://schemas.openxmlformats.org/officeDocument/2006/extended-properties" xmlns:vt="http://schemas.openxmlformats.org/officeDocument/2006/docPropsVTypes">
  <Template/>
  <TotalTime>4703</TotalTime>
  <Words>759</Words>
  <Application>Microsoft Office PowerPoint</Application>
  <PresentationFormat>On-screen Show (4:3)</PresentationFormat>
  <Paragraphs>39</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Calibri</vt:lpstr>
      <vt:lpstr>Frutiger 45 Light</vt:lpstr>
      <vt:lpstr>Frutiger 55 Roman</vt:lpstr>
      <vt:lpstr>Tw Cen MT</vt:lpstr>
      <vt:lpstr>Wingdings</vt:lpstr>
      <vt:lpstr>Wingdings 2</vt:lpstr>
      <vt:lpstr>Median</vt:lpstr>
      <vt:lpstr>PowerPoint Presentation</vt:lpstr>
      <vt:lpstr>Community health improvement plan</vt:lpstr>
      <vt:lpstr>Reducing Food Insecurity</vt:lpstr>
    </vt:vector>
  </TitlesOfParts>
  <Company>LDCHD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Partridge</dc:creator>
  <cp:lastModifiedBy>Holt, Christina M.</cp:lastModifiedBy>
  <cp:revision>342</cp:revision>
  <cp:lastPrinted>2018-11-13T19:08:22Z</cp:lastPrinted>
  <dcterms:created xsi:type="dcterms:W3CDTF">2011-04-14T18:42:20Z</dcterms:created>
  <dcterms:modified xsi:type="dcterms:W3CDTF">2019-06-27T19:33:11Z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0x0101009571AD75A41940408A7EDF882179E4A6</vt:lpwstr>
  </property>
</Properties>
</file>